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369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4194720"/>
            <a:ext cx="8229240" cy="2369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69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69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3520" y="4194720"/>
            <a:ext cx="4015440" cy="2369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4194720"/>
            <a:ext cx="4015440" cy="2369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69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69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7" name="TextShape 2"/>
          <p:cNvSpPr txBox="1"/>
          <p:nvPr/>
        </p:nvSpPr>
        <p:spPr>
          <a:xfrm>
            <a:off x="457200" y="1600200"/>
            <a:ext cx="8229240" cy="496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96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96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457200" y="274680"/>
            <a:ext cx="8229240" cy="6292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69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57200" y="4194720"/>
            <a:ext cx="4015440" cy="2369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96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" name="TextShape 2"/>
          <p:cNvSpPr txBox="1"/>
          <p:nvPr/>
        </p:nvSpPr>
        <p:spPr>
          <a:xfrm>
            <a:off x="457200" y="1600200"/>
            <a:ext cx="8229240" cy="496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96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69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3520" y="4194720"/>
            <a:ext cx="4015440" cy="2369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69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69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4194720"/>
            <a:ext cx="8228520" cy="2369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369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57200" y="4194720"/>
            <a:ext cx="8229240" cy="2369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69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69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3520" y="4194720"/>
            <a:ext cx="4015440" cy="2369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5"/>
          <p:cNvSpPr>
            <a:spLocks noGrp="1"/>
          </p:cNvSpPr>
          <p:nvPr>
            <p:ph type="body"/>
          </p:nvPr>
        </p:nvSpPr>
        <p:spPr>
          <a:xfrm>
            <a:off x="457200" y="4194720"/>
            <a:ext cx="4015440" cy="2369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69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69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96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96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Shape 1"/>
          <p:cNvSpPr txBox="1"/>
          <p:nvPr/>
        </p:nvSpPr>
        <p:spPr>
          <a:xfrm>
            <a:off x="457200" y="274680"/>
            <a:ext cx="8229240" cy="6292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69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4194720"/>
            <a:ext cx="4015440" cy="2369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96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96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69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520" y="4194720"/>
            <a:ext cx="4015440" cy="2369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69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69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4194720"/>
            <a:ext cx="8228520" cy="2369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2111040"/>
            <a:ext cx="7772040" cy="1546200"/>
          </a:xfrm>
          <a:prstGeom prst="rect">
            <a:avLst/>
          </a:prstGeom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en-US" sz="4800" b="1">
                <a:solidFill>
                  <a:srgbClr val="000000"/>
                </a:solidFill>
                <a:latin typeface="Arial"/>
                <a:ea typeface="Arial"/>
              </a:rPr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rial"/>
                <a:ea typeface="Arial"/>
              </a:rPr>
              <a:t>Click to edit the title text format</a:t>
            </a:r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Click to edit the outline text format</a:t>
            </a:r>
            <a:endParaRPr/>
          </a:p>
          <a:p>
            <a:pPr lvl="1">
              <a:lnSpc>
                <a:spcPct val="100000"/>
              </a:lnSpc>
              <a:buSzPct val="75000"/>
              <a:buFont typeface="StarSymbol"/>
              <a:buChar char="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Second Outline Level</a:t>
            </a:r>
            <a:endParaRPr/>
          </a:p>
          <a:p>
            <a:pPr lvl="2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Third Outline Level</a:t>
            </a:r>
            <a:endParaRPr/>
          </a:p>
          <a:p>
            <a:pPr lvl="3">
              <a:lnSpc>
                <a:spcPct val="100000"/>
              </a:lnSpc>
              <a:buSzPct val="75000"/>
              <a:buFont typeface="StarSymbol"/>
              <a:buChar char="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Fourth Outline Level</a:t>
            </a:r>
            <a:endParaRPr/>
          </a:p>
          <a:p>
            <a:pPr lvl="4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Fifth Outline Level</a:t>
            </a:r>
            <a:endParaRPr/>
          </a:p>
          <a:p>
            <a:pPr lvl="5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Sixth Outline Level</a:t>
            </a:r>
            <a:endParaRPr/>
          </a:p>
          <a:p>
            <a:pPr lvl="6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inyurl.com/terekhov" TargetMode="External"/><Relationship Id="rId2" Type="http://schemas.openxmlformats.org/officeDocument/2006/relationships/hyperlink" Target="http://www.intuit.ru/department/se/introprogteach/" TargetMode="Externa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rial"/>
                <a:ea typeface="Arial"/>
              </a:rPr>
              <a:t>Управление: литература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457200" y="1600200"/>
            <a:ext cx="8229240" cy="5133240"/>
          </a:xfrm>
          <a:prstGeom prst="rect">
            <a:avLst/>
          </a:prstGeom>
        </p:spPr>
        <p:txBody>
          <a:bodyPr tIns="91440" bIns="91440"/>
          <a:lstStyle/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Т. Демарко, Т. Листер. Peopleware.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Т. Демарко. Deadline. Роман об управлении проектами.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Т. Демарко, Т. Листер. Вальсируя с медведями.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Т. Демарко, Т. Листер. Балдеющие от адреналина и зомбированные шаблонами.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Э. Йордон. Путь камикадзе.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Дж. Рейнвотер. Как пасти котов.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rial"/>
                <a:ea typeface="Arial"/>
              </a:rPr>
              <a:t>Тестирование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457200" y="1600200"/>
            <a:ext cx="8229240" cy="4160160"/>
          </a:xfrm>
          <a:prstGeom prst="rect">
            <a:avLst/>
          </a:prstGeom>
        </p:spPr>
        <p:txBody>
          <a:bodyPr tIns="91440" bIns="91440"/>
          <a:lstStyle/>
          <a:p>
            <a:pPr>
              <a:lnSpc>
                <a:spcPct val="100000"/>
              </a:lnSpc>
              <a:buFont typeface="Arial"/>
              <a:buAutoNum type="arabicPeriod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Любая программа содержит ошибки</a:t>
            </a:r>
            <a:endParaRPr/>
          </a:p>
          <a:p>
            <a:pPr>
              <a:lnSpc>
                <a:spcPct val="100000"/>
              </a:lnSpc>
              <a:buFont typeface="Arial"/>
              <a:buAutoNum type="arabicPeriod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Если программа не содержит ошибок, их содержит алгоритм, который реализует эта программа</a:t>
            </a:r>
            <a:endParaRPr/>
          </a:p>
          <a:p>
            <a:pPr>
              <a:lnSpc>
                <a:spcPct val="100000"/>
              </a:lnSpc>
              <a:buFont typeface="Arial"/>
              <a:buAutoNum type="arabicPeriod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Если ни программа, ни алгоритм ошибок не содержат, такая программа даром никому не нужна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rial"/>
                <a:ea typeface="Arial"/>
              </a:rPr>
              <a:t>Тестирование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457200" y="1600200"/>
            <a:ext cx="8229240" cy="5758920"/>
          </a:xfrm>
          <a:prstGeom prst="rect">
            <a:avLst/>
          </a:prstGeom>
        </p:spPr>
        <p:txBody>
          <a:bodyPr tIns="91440" bIns="91440"/>
          <a:lstStyle/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Ошибки есть в любой программе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Нельзя доказать отсутствие ошибок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Тестирование vs Программирование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Оценка вероятности и числа ошибок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База данных ошибок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кто нашел ошибку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описание 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дата обнаружения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версия продукта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статус (open/fixed/won't fix/not a bug/...)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важность (critical/major/minor/trivial)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приоритет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rial"/>
                <a:ea typeface="Arial"/>
              </a:rPr>
              <a:t>Виды тестирования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457200" y="1600200"/>
            <a:ext cx="8229240" cy="5262840"/>
          </a:xfrm>
          <a:prstGeom prst="rect">
            <a:avLst/>
          </a:prstGeom>
        </p:spPr>
        <p:txBody>
          <a:bodyPr tIns="91440" bIns="91440"/>
          <a:lstStyle/>
          <a:p>
            <a:pPr>
              <a:lnSpc>
                <a:spcPct val="100000"/>
              </a:lnSpc>
              <a:buSzPct val="61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По объекту тестирования</a:t>
            </a:r>
            <a:endParaRPr/>
          </a:p>
          <a:p>
            <a:pPr lvl="1">
              <a:lnSpc>
                <a:spcPct val="100000"/>
              </a:lnSpc>
              <a:buSzPct val="45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функциональное</a:t>
            </a:r>
            <a:endParaRPr/>
          </a:p>
          <a:p>
            <a:pPr lvl="1">
              <a:lnSpc>
                <a:spcPct val="100000"/>
              </a:lnSpc>
              <a:buSzPct val="45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тестирование производительности</a:t>
            </a:r>
            <a:endParaRPr/>
          </a:p>
          <a:p>
            <a:pPr lvl="1">
              <a:buSzPct val="45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нагрузочное</a:t>
            </a:r>
            <a:endParaRPr/>
          </a:p>
          <a:p>
            <a:pPr lvl="1">
              <a:buSzPct val="45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стресс-тестирование</a:t>
            </a:r>
            <a:endParaRPr/>
          </a:p>
          <a:p>
            <a:pPr lvl="1">
              <a:buSzPct val="45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тестирование стабильности</a:t>
            </a:r>
            <a:endParaRPr/>
          </a:p>
          <a:p>
            <a:pPr lvl="1">
              <a:lnSpc>
                <a:spcPct val="100000"/>
              </a:lnSpc>
              <a:buSzPct val="45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тестирование удобства использования</a:t>
            </a:r>
            <a:endParaRPr/>
          </a:p>
          <a:p>
            <a:pPr lvl="1">
              <a:lnSpc>
                <a:spcPct val="100000"/>
              </a:lnSpc>
              <a:buSzPct val="45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тестирование интерфейса пользователя</a:t>
            </a:r>
            <a:endParaRPr/>
          </a:p>
          <a:p>
            <a:pPr lvl="1">
              <a:lnSpc>
                <a:spcPct val="100000"/>
              </a:lnSpc>
              <a:buSzPct val="45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тестирование базопасности</a:t>
            </a:r>
            <a:endParaRPr/>
          </a:p>
          <a:p>
            <a:pPr lvl="1">
              <a:lnSpc>
                <a:spcPct val="100000"/>
              </a:lnSpc>
              <a:buSzPct val="45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тестирование локализации</a:t>
            </a:r>
            <a:endParaRPr/>
          </a:p>
          <a:p>
            <a:pPr lvl="1">
              <a:lnSpc>
                <a:spcPct val="100000"/>
              </a:lnSpc>
              <a:buSzPct val="45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тестирование совместимости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rial"/>
                <a:ea typeface="Arial"/>
              </a:rPr>
              <a:t>Виды тестирования (2)</a:t>
            </a:r>
            <a:endParaRPr/>
          </a:p>
        </p:txBody>
      </p:sp>
      <p:sp>
        <p:nvSpPr>
          <p:cNvPr id="99" name="TextShape 2"/>
          <p:cNvSpPr txBox="1"/>
          <p:nvPr/>
        </p:nvSpPr>
        <p:spPr>
          <a:xfrm>
            <a:off x="457200" y="1600200"/>
            <a:ext cx="8229240" cy="4281480"/>
          </a:xfrm>
          <a:prstGeom prst="rect">
            <a:avLst/>
          </a:prstGeom>
        </p:spPr>
        <p:txBody>
          <a:bodyPr tIns="91440" bIns="91440"/>
          <a:lstStyle/>
          <a:p>
            <a:pPr>
              <a:lnSpc>
                <a:spcPct val="100000"/>
              </a:lnSpc>
              <a:buSzPct val="61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По знанию о системе</a:t>
            </a:r>
            <a:endParaRPr/>
          </a:p>
          <a:p>
            <a:pPr lvl="1">
              <a:lnSpc>
                <a:spcPct val="100000"/>
              </a:lnSpc>
              <a:buSzPct val="45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white box</a:t>
            </a:r>
            <a:endParaRPr/>
          </a:p>
          <a:p>
            <a:pPr lvl="1">
              <a:lnSpc>
                <a:spcPct val="100000"/>
              </a:lnSpc>
              <a:buSzPct val="45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black box</a:t>
            </a:r>
            <a:endParaRPr/>
          </a:p>
          <a:p>
            <a:pPr>
              <a:lnSpc>
                <a:spcPct val="100000"/>
              </a:lnSpc>
              <a:buSzPct val="61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По степени автоматизации</a:t>
            </a:r>
            <a:endParaRPr/>
          </a:p>
          <a:p>
            <a:pPr lvl="1">
              <a:lnSpc>
                <a:spcPct val="100000"/>
              </a:lnSpc>
              <a:buSzPct val="45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ручное</a:t>
            </a:r>
            <a:endParaRPr/>
          </a:p>
          <a:p>
            <a:pPr lvl="1">
              <a:lnSpc>
                <a:spcPct val="100000"/>
              </a:lnSpc>
              <a:buSzPct val="45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автоматическое</a:t>
            </a:r>
            <a:endParaRPr/>
          </a:p>
          <a:p>
            <a:pPr>
              <a:lnSpc>
                <a:spcPct val="100000"/>
              </a:lnSpc>
              <a:buSzPct val="61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По степени подготовленности</a:t>
            </a:r>
            <a:endParaRPr/>
          </a:p>
          <a:p>
            <a:pPr lvl="1">
              <a:lnSpc>
                <a:spcPct val="100000"/>
              </a:lnSpc>
              <a:buSzPct val="45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тестирование по документации</a:t>
            </a:r>
            <a:endParaRPr/>
          </a:p>
          <a:p>
            <a:pPr lvl="1">
              <a:lnSpc>
                <a:spcPct val="100000"/>
              </a:lnSpc>
              <a:buSzPct val="45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ad-hoc тестирование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rial"/>
                <a:ea typeface="Arial"/>
              </a:rPr>
              <a:t>Виды тестирования (3)</a:t>
            </a:r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457200" y="1600200"/>
            <a:ext cx="8229240" cy="5954760"/>
          </a:xfrm>
          <a:prstGeom prst="rect">
            <a:avLst/>
          </a:prstGeom>
        </p:spPr>
        <p:txBody>
          <a:bodyPr tIns="91440" bIns="91440"/>
          <a:lstStyle/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По времени проведения</a:t>
            </a:r>
            <a:endParaRPr/>
          </a:p>
          <a:p>
            <a:pPr lvl="1">
              <a:lnSpc>
                <a:spcPct val="100000"/>
              </a:lnSpc>
              <a:buSzPct val="125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альфа-тестирование</a:t>
            </a:r>
            <a:endParaRPr/>
          </a:p>
          <a:p>
            <a:pPr lvl="1">
              <a:buSzPct val="125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smoke testing</a:t>
            </a:r>
            <a:endParaRPr/>
          </a:p>
          <a:p>
            <a:pPr lvl="1">
              <a:buSzPct val="125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тестирование новой функциональности</a:t>
            </a:r>
            <a:endParaRPr/>
          </a:p>
          <a:p>
            <a:pPr lvl="1">
              <a:buSzPct val="125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регрессионное тестирование</a:t>
            </a:r>
            <a:endParaRPr/>
          </a:p>
          <a:p>
            <a:pPr lvl="1">
              <a:buSzPct val="125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приемочное тестирование</a:t>
            </a:r>
            <a:endParaRPr/>
          </a:p>
          <a:p>
            <a:pPr lvl="1">
              <a:lnSpc>
                <a:spcPct val="100000"/>
              </a:lnSpc>
              <a:buSzPct val="125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бета-тестирование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По степени изолированности компонентов</a:t>
            </a:r>
            <a:endParaRPr/>
          </a:p>
          <a:p>
            <a:pPr lvl="1">
              <a:lnSpc>
                <a:spcPct val="100000"/>
              </a:lnSpc>
              <a:buSzPct val="125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компонентное/модульное</a:t>
            </a:r>
            <a:endParaRPr/>
          </a:p>
          <a:p>
            <a:pPr lvl="1">
              <a:lnSpc>
                <a:spcPct val="100000"/>
              </a:lnSpc>
              <a:buSzPct val="125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интеграционное</a:t>
            </a:r>
            <a:endParaRPr/>
          </a:p>
          <a:p>
            <a:pPr lvl="1">
              <a:lnSpc>
                <a:spcPct val="100000"/>
              </a:lnSpc>
              <a:buSzPct val="125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системное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rial"/>
                <a:ea typeface="Arial"/>
              </a:rPr>
              <a:t>Почему тесты полезны</a:t>
            </a:r>
            <a:endParaRPr/>
          </a:p>
        </p:txBody>
      </p:sp>
      <p:sp>
        <p:nvSpPr>
          <p:cNvPr id="103" name="TextShape 2"/>
          <p:cNvSpPr txBox="1"/>
          <p:nvPr/>
        </p:nvSpPr>
        <p:spPr>
          <a:xfrm>
            <a:off x="457200" y="1600200"/>
            <a:ext cx="8229240" cy="4160160"/>
          </a:xfrm>
          <a:prstGeom prst="rect">
            <a:avLst/>
          </a:prstGeom>
        </p:spPr>
        <p:txBody>
          <a:bodyPr tIns="91440" bIns="91440"/>
          <a:lstStyle/>
          <a:p>
            <a:pPr>
              <a:lnSpc>
                <a:spcPct val="100000"/>
              </a:lnSpc>
              <a:buSzPct val="61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Помогают искать ошибки</a:t>
            </a:r>
            <a:endParaRPr/>
          </a:p>
          <a:p>
            <a:pPr>
              <a:lnSpc>
                <a:spcPct val="100000"/>
              </a:lnSpc>
              <a:buSzPct val="61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Облегчают изменение программы</a:t>
            </a:r>
            <a:endParaRPr/>
          </a:p>
          <a:p>
            <a:pPr lvl="1">
              <a:lnSpc>
                <a:spcPct val="100000"/>
              </a:lnSpc>
              <a:buSzPct val="45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помогают при рефакторинге</a:t>
            </a:r>
            <a:endParaRPr/>
          </a:p>
          <a:p>
            <a:pPr>
              <a:lnSpc>
                <a:spcPct val="100000"/>
              </a:lnSpc>
              <a:buSzPct val="61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Тесты — документация к коду</a:t>
            </a:r>
            <a:endParaRPr/>
          </a:p>
          <a:p>
            <a:pPr>
              <a:lnSpc>
                <a:spcPct val="100000"/>
              </a:lnSpc>
              <a:buSzPct val="61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Помогают улучшить архитектуру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rial"/>
                <a:ea typeface="Arial"/>
              </a:rPr>
              <a:t>Когда писать тесты</a:t>
            </a:r>
            <a:endParaRPr/>
          </a:p>
        </p:txBody>
      </p:sp>
      <p:sp>
        <p:nvSpPr>
          <p:cNvPr id="105" name="TextShape 2"/>
          <p:cNvSpPr txBox="1"/>
          <p:nvPr/>
        </p:nvSpPr>
        <p:spPr>
          <a:xfrm>
            <a:off x="457200" y="1600200"/>
            <a:ext cx="8229240" cy="4160160"/>
          </a:xfrm>
          <a:prstGeom prst="rect">
            <a:avLst/>
          </a:prstGeom>
        </p:spPr>
        <p:txBody>
          <a:bodyPr tIns="91440" bIns="91440"/>
          <a:lstStyle/>
          <a:p>
            <a:pPr>
              <a:lnSpc>
                <a:spcPct val="115000"/>
              </a:lnSpc>
              <a:buSzPct val="61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Весь код, потом все тесты</a:t>
            </a:r>
            <a:endParaRPr/>
          </a:p>
          <a:p>
            <a:pPr>
              <a:lnSpc>
                <a:spcPct val="115000"/>
              </a:lnSpc>
              <a:buSzPct val="61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Код-тесты-код-тесты...</a:t>
            </a:r>
            <a:endParaRPr/>
          </a:p>
          <a:p>
            <a:pPr>
              <a:lnSpc>
                <a:spcPct val="115000"/>
              </a:lnSpc>
              <a:buSzPct val="61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Тесты-код-тесты-код...</a:t>
            </a:r>
            <a:endParaRPr/>
          </a:p>
          <a:p>
            <a:pPr lvl="1">
              <a:lnSpc>
                <a:spcPct val="115000"/>
              </a:lnSpc>
              <a:buSzPct val="45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Test Driven Development (TDD)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rial"/>
                <a:ea typeface="Arial"/>
              </a:rPr>
              <a:t>Литература</a:t>
            </a:r>
            <a:endParaRPr/>
          </a:p>
        </p:txBody>
      </p:sp>
      <p:sp>
        <p:nvSpPr>
          <p:cNvPr id="71" name="TextShape 2"/>
          <p:cNvSpPr txBox="1"/>
          <p:nvPr/>
        </p:nvSpPr>
        <p:spPr>
          <a:xfrm>
            <a:off x="457200" y="1600200"/>
            <a:ext cx="8229240" cy="4160160"/>
          </a:xfrm>
          <a:prstGeom prst="rect">
            <a:avLst/>
          </a:prstGeom>
        </p:spPr>
        <p:txBody>
          <a:bodyPr tIns="91440" bIns="91440"/>
          <a:lstStyle/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А.Н.Терехов, Технология программирования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 b="1" u="sng">
                <a:solidFill>
                  <a:srgbClr val="1155CC"/>
                </a:solidFill>
                <a:latin typeface="Arial"/>
                <a:ea typeface="Arial"/>
                <a:hlinkClick r:id="rId2"/>
              </a:rPr>
              <a:t>http://www.intuit.ru/department/se/introprogteach/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 b="1" u="sng">
                <a:solidFill>
                  <a:srgbClr val="1155CC"/>
                </a:solidFill>
                <a:latin typeface="Verdana"/>
                <a:ea typeface="Verdana"/>
                <a:hlinkClick r:id="rId3"/>
              </a:rPr>
              <a:t>http://tinyurl.com/terekhov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Ф.Брукс. Мифический человеко-месяц или Как создаются программные системы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rial"/>
                <a:ea typeface="Arial"/>
              </a:rPr>
              <a:t>Жизненный цикл ПО</a:t>
            </a:r>
            <a:endParaRPr/>
          </a:p>
        </p:txBody>
      </p:sp>
      <p:sp>
        <p:nvSpPr>
          <p:cNvPr id="73" name="TextShape 2"/>
          <p:cNvSpPr txBox="1"/>
          <p:nvPr/>
        </p:nvSpPr>
        <p:spPr>
          <a:xfrm>
            <a:off x="457200" y="1600200"/>
            <a:ext cx="8229240" cy="4160160"/>
          </a:xfrm>
          <a:prstGeom prst="rect">
            <a:avLst/>
          </a:prstGeom>
        </p:spPr>
        <p:txBody>
          <a:bodyPr tIns="91440" bIns="91440"/>
          <a:lstStyle/>
          <a:p>
            <a:pPr algn="just">
              <a:lnSpc>
                <a:spcPct val="115000"/>
              </a:lnSpc>
              <a:buSzPct val="166000"/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возникновение и исследование идеи</a:t>
            </a:r>
            <a:endParaRPr/>
          </a:p>
          <a:p>
            <a:pPr algn="just">
              <a:lnSpc>
                <a:spcPct val="115000"/>
              </a:lnSpc>
              <a:buSzPct val="166000"/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анализ и сбор требований (пилотный проект)</a:t>
            </a:r>
            <a:endParaRPr/>
          </a:p>
          <a:p>
            <a:pPr algn="just">
              <a:lnSpc>
                <a:spcPct val="115000"/>
              </a:lnSpc>
              <a:buSzPct val="166000"/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планирование</a:t>
            </a:r>
            <a:endParaRPr/>
          </a:p>
          <a:p>
            <a:pPr algn="just">
              <a:lnSpc>
                <a:spcPct val="115000"/>
              </a:lnSpc>
              <a:buSzPct val="166000"/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проектирование</a:t>
            </a:r>
            <a:endParaRPr/>
          </a:p>
          <a:p>
            <a:pPr algn="just">
              <a:lnSpc>
                <a:spcPct val="115000"/>
              </a:lnSpc>
              <a:buSzPct val="166000"/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разработка</a:t>
            </a:r>
            <a:endParaRPr/>
          </a:p>
          <a:p>
            <a:pPr algn="just">
              <a:lnSpc>
                <a:spcPct val="115000"/>
              </a:lnSpc>
              <a:buSzPct val="166000"/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отладка и тестирование</a:t>
            </a:r>
            <a:endParaRPr/>
          </a:p>
          <a:p>
            <a:pPr algn="just">
              <a:lnSpc>
                <a:spcPct val="115000"/>
              </a:lnSpc>
              <a:buSzPct val="166000"/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сдача</a:t>
            </a:r>
            <a:endParaRPr/>
          </a:p>
          <a:p>
            <a:pPr algn="just">
              <a:lnSpc>
                <a:spcPct val="115000"/>
              </a:lnSpc>
              <a:buSzPct val="166000"/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сопровождение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rial"/>
                <a:ea typeface="Arial"/>
              </a:rPr>
              <a:t>Планирование</a:t>
            </a:r>
            <a:endParaRPr/>
          </a:p>
        </p:txBody>
      </p:sp>
      <p:sp>
        <p:nvSpPr>
          <p:cNvPr id="75" name="CustomShape 2"/>
          <p:cNvSpPr/>
          <p:nvPr/>
        </p:nvSpPr>
        <p:spPr>
          <a:xfrm>
            <a:off x="4629240" y="167040"/>
            <a:ext cx="4394520" cy="6484680"/>
          </a:xfrm>
          <a:prstGeom prst="rect">
            <a:avLst/>
          </a:prstGeom>
          <a:blipFill>
            <a:blip r:embed="rId2" cstate="print"/>
          </a:blipFill>
        </p:spPr>
      </p:sp>
      <p:sp>
        <p:nvSpPr>
          <p:cNvPr id="76" name="TextShape 3"/>
          <p:cNvSpPr txBox="1"/>
          <p:nvPr/>
        </p:nvSpPr>
        <p:spPr>
          <a:xfrm>
            <a:off x="457200" y="1600200"/>
            <a:ext cx="4196520" cy="4160160"/>
          </a:xfrm>
          <a:prstGeom prst="rect">
            <a:avLst/>
          </a:prstGeom>
        </p:spPr>
        <p:txBody>
          <a:bodyPr tIns="91440" bIns="91440"/>
          <a:lstStyle/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Сетевой
график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en-US" sz="3200" b="1">
                <a:solidFill>
                  <a:srgbClr val="000000"/>
                </a:solidFill>
                <a:latin typeface="Arial"/>
                <a:ea typeface="Arial"/>
              </a:rPr>
              <a:t>Планирование: диаграмма Ганта</a:t>
            </a:r>
            <a:endParaRPr/>
          </a:p>
        </p:txBody>
      </p:sp>
      <p:sp>
        <p:nvSpPr>
          <p:cNvPr id="78" name="CustomShape 2"/>
          <p:cNvSpPr/>
          <p:nvPr/>
        </p:nvSpPr>
        <p:spPr>
          <a:xfrm>
            <a:off x="685800" y="1594080"/>
            <a:ext cx="7574040" cy="5011200"/>
          </a:xfrm>
          <a:prstGeom prst="rect">
            <a:avLst/>
          </a:prstGeom>
          <a:blipFill>
            <a:blip r:embed="rId2" cstate="print"/>
          </a:blipFill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rial"/>
                <a:ea typeface="Arial"/>
              </a:rPr>
              <a:t>Управление рисками</a:t>
            </a:r>
            <a:endParaRPr/>
          </a:p>
        </p:txBody>
      </p:sp>
      <p:sp>
        <p:nvSpPr>
          <p:cNvPr id="80" name="CustomShape 2"/>
          <p:cNvSpPr/>
          <p:nvPr/>
        </p:nvSpPr>
        <p:spPr>
          <a:xfrm>
            <a:off x="1133640" y="1656360"/>
            <a:ext cx="7086240" cy="4922640"/>
          </a:xfrm>
          <a:prstGeom prst="rect">
            <a:avLst/>
          </a:prstGeom>
          <a:blipFill>
            <a:blip r:embed="rId2" cstate="print"/>
          </a:blipFill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rial"/>
                <a:ea typeface="Arial"/>
              </a:rPr>
              <a:t>Управление</a:t>
            </a:r>
            <a:endParaRPr/>
          </a:p>
        </p:txBody>
      </p:sp>
      <p:sp>
        <p:nvSpPr>
          <p:cNvPr id="82" name="TextShape 2"/>
          <p:cNvSpPr txBox="1"/>
          <p:nvPr/>
        </p:nvSpPr>
        <p:spPr>
          <a:xfrm>
            <a:off x="457200" y="1600200"/>
            <a:ext cx="8229240" cy="4295880"/>
          </a:xfrm>
          <a:prstGeom prst="rect">
            <a:avLst/>
          </a:prstGeom>
        </p:spPr>
        <p:txBody>
          <a:bodyPr tIns="91440" bIns="91440"/>
          <a:lstStyle/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Project Management Triangle (Triple Constraint)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3" name="CustomShape 3"/>
          <p:cNvSpPr/>
          <p:nvPr/>
        </p:nvSpPr>
        <p:spPr>
          <a:xfrm>
            <a:off x="361800" y="2726640"/>
            <a:ext cx="4672800" cy="3726720"/>
          </a:xfrm>
          <a:prstGeom prst="rect">
            <a:avLst/>
          </a:prstGeom>
          <a:blipFill>
            <a:blip r:embed="rId2" cstate="print"/>
          </a:blipFill>
        </p:spPr>
      </p:sp>
      <p:sp>
        <p:nvSpPr>
          <p:cNvPr id="84" name="CustomShape 4"/>
          <p:cNvSpPr/>
          <p:nvPr/>
        </p:nvSpPr>
        <p:spPr>
          <a:xfrm>
            <a:off x="5183640" y="3094560"/>
            <a:ext cx="3047760" cy="2990520"/>
          </a:xfrm>
          <a:prstGeom prst="rect">
            <a:avLst/>
          </a:prstGeom>
          <a:blipFill>
            <a:blip r:embed="rId3" cstate="print"/>
          </a:blipFill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rial"/>
                <a:ea typeface="Arial"/>
              </a:rPr>
              <a:t>Управление</a:t>
            </a:r>
            <a:endParaRPr/>
          </a:p>
        </p:txBody>
      </p:sp>
      <p:sp>
        <p:nvSpPr>
          <p:cNvPr id="86" name="TextShape 2"/>
          <p:cNvSpPr txBox="1"/>
          <p:nvPr/>
        </p:nvSpPr>
        <p:spPr>
          <a:xfrm>
            <a:off x="457200" y="1600200"/>
            <a:ext cx="8229240" cy="4160160"/>
          </a:xfrm>
          <a:prstGeom prst="rect">
            <a:avLst/>
          </a:prstGeom>
        </p:spPr>
        <p:txBody>
          <a:bodyPr tIns="91440" bIns="91440"/>
          <a:lstStyle/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Project Management Triangle (improved)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7" name="CustomShape 3"/>
          <p:cNvSpPr/>
          <p:nvPr/>
        </p:nvSpPr>
        <p:spPr>
          <a:xfrm>
            <a:off x="2463120" y="2752920"/>
            <a:ext cx="4556160" cy="3729960"/>
          </a:xfrm>
          <a:prstGeom prst="rect">
            <a:avLst/>
          </a:prstGeom>
          <a:blipFill>
            <a:blip r:embed="rId2" cstate="print"/>
          </a:blipFill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rial"/>
                <a:ea typeface="Arial"/>
              </a:rPr>
              <a:t>Управление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457200" y="1600200"/>
            <a:ext cx="8229240" cy="5438160"/>
          </a:xfrm>
          <a:prstGeom prst="rect">
            <a:avLst/>
          </a:prstGeom>
        </p:spPr>
        <p:txBody>
          <a:bodyPr tIns="91440" bIns="91440"/>
          <a:lstStyle/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Процесс!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Майлстоуны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Контроль выполнения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Излишний оптимизм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Инертность и лень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Дисциплина обязательств</a:t>
            </a:r>
            <a:endParaRPr/>
          </a:p>
          <a:p>
            <a:pPr>
              <a:lnSpc>
                <a:spcPct val="100000"/>
              </a:lnSpc>
              <a:buSzPct val="133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Сроки</a:t>
            </a:r>
            <a:endParaRPr/>
          </a:p>
          <a:p>
            <a:pPr lvl="1">
              <a:lnSpc>
                <a:spcPct val="100000"/>
              </a:lnSpc>
              <a:buSzPct val="80000"/>
              <a:buFont typeface="Courier New"/>
              <a:buChar char="o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</a:rPr>
              <a:t>запланированный и желаемый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Жертвенность на работе — признак непрофессионализма!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348</Words>
  <Application>Microsoft Office PowerPoint</Application>
  <PresentationFormat>Экран (4:3)</PresentationFormat>
  <Paragraphs>111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modified xsi:type="dcterms:W3CDTF">2018-03-03T16:22:58Z</dcterms:modified>
</cp:coreProperties>
</file>